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85" r:id="rId5"/>
    <p:sldId id="284" r:id="rId6"/>
    <p:sldId id="260" r:id="rId7"/>
    <p:sldId id="262" r:id="rId8"/>
    <p:sldId id="263" r:id="rId9"/>
    <p:sldId id="264" r:id="rId10"/>
    <p:sldId id="265" r:id="rId11"/>
    <p:sldId id="266" r:id="rId12"/>
    <p:sldId id="267" r:id="rId13"/>
    <p:sldId id="286" r:id="rId14"/>
    <p:sldId id="268" r:id="rId15"/>
    <p:sldId id="269" r:id="rId16"/>
    <p:sldId id="301" r:id="rId17"/>
    <p:sldId id="270" r:id="rId18"/>
    <p:sldId id="288" r:id="rId19"/>
    <p:sldId id="289" r:id="rId20"/>
    <p:sldId id="303" r:id="rId21"/>
    <p:sldId id="291" r:id="rId22"/>
    <p:sldId id="304" r:id="rId23"/>
    <p:sldId id="294" r:id="rId24"/>
    <p:sldId id="295" r:id="rId25"/>
    <p:sldId id="296" r:id="rId26"/>
    <p:sldId id="297" r:id="rId27"/>
    <p:sldId id="298" r:id="rId28"/>
    <p:sldId id="299" r:id="rId29"/>
    <p:sldId id="300" r:id="rId30"/>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89"/>
    <p:restoredTop sz="94720"/>
  </p:normalViewPr>
  <p:slideViewPr>
    <p:cSldViewPr>
      <p:cViewPr>
        <p:scale>
          <a:sx n="205" d="100"/>
          <a:sy n="205" d="100"/>
        </p:scale>
        <p:origin x="536" y="232"/>
      </p:cViewPr>
      <p:guideLst>
        <p:guide orient="horz" pos="2160"/>
        <p:guide pos="3568"/>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08/10/2024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4</a:t>
            </a:fld>
            <a:endParaRPr lang="en-NL"/>
          </a:p>
        </p:txBody>
      </p:sp>
    </p:spTree>
    <p:extLst>
      <p:ext uri="{BB962C8B-B14F-4D97-AF65-F5344CB8AC3E}">
        <p14:creationId xmlns:p14="http://schemas.microsoft.com/office/powerpoint/2010/main" val="216413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5</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14</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18</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a:t>
            </a:r>
            <a:r>
              <a:rPr lang="en-GB" dirty="0"/>
              <a:t>h</a:t>
            </a:r>
            <a:r>
              <a:rPr lang="en-NL" dirty="0"/>
              <a:t>ow how you can check which taks and on which nodes were created afterwards</a:t>
            </a:r>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2257299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24</a:t>
            </a:fld>
            <a:endParaRPr lang="en-NL"/>
          </a:p>
        </p:txBody>
      </p:sp>
    </p:spTree>
    <p:extLst>
      <p:ext uri="{BB962C8B-B14F-4D97-AF65-F5344CB8AC3E}">
        <p14:creationId xmlns:p14="http://schemas.microsoft.com/office/powerpoint/2010/main" val="250687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08/10/2024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08/10/2024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8.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3.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074" name="Picture 2">
            <a:extLst>
              <a:ext uri="{FF2B5EF4-FFF2-40B4-BE49-F238E27FC236}">
                <a16:creationId xmlns:a16="http://schemas.microsoft.com/office/drawing/2014/main" id="{CC93A381-DAD2-C9C2-9E44-681135439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1534480"/>
            <a:ext cx="5306648" cy="3982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6" name="Picture 5"/>
          <p:cNvPicPr>
            <a:picLocks noChangeAspect="1"/>
          </p:cNvPicPr>
          <p:nvPr/>
        </p:nvPicPr>
        <p:blipFill>
          <a:blip r:embed="rId3"/>
          <a:stretch/>
        </p:blipFill>
        <p:spPr bwMode="auto">
          <a:xfrm>
            <a:off x="7752184" y="1700808"/>
            <a:ext cx="545591" cy="545591"/>
          </a:xfrm>
          <a:prstGeom prst="rect">
            <a:avLst/>
          </a:prstGeom>
        </p:spPr>
      </p:pic>
      <p:pic>
        <p:nvPicPr>
          <p:cNvPr id="7" name="Picture 6"/>
          <p:cNvPicPr>
            <a:picLocks noChangeAspect="1"/>
          </p:cNvPicPr>
          <p:nvPr/>
        </p:nvPicPr>
        <p:blipFill>
          <a:blip r:embed="rId3"/>
          <a:stretch/>
        </p:blipFill>
        <p:spPr bwMode="auto">
          <a:xfrm>
            <a:off x="7608168" y="4077072"/>
            <a:ext cx="545591" cy="545591"/>
          </a:xfrm>
          <a:prstGeom prst="rect">
            <a:avLst/>
          </a:prstGeom>
        </p:spPr>
      </p:pic>
      <p:pic>
        <p:nvPicPr>
          <p:cNvPr id="8" name="Picture 7"/>
          <p:cNvPicPr>
            <a:picLocks noChangeAspect="1"/>
          </p:cNvPicPr>
          <p:nvPr/>
        </p:nvPicPr>
        <p:blipFill>
          <a:blip r:embed="rId4"/>
          <a:stretch/>
        </p:blipFill>
        <p:spPr bwMode="auto">
          <a:xfrm>
            <a:off x="9336360" y="2492896"/>
            <a:ext cx="467154" cy="467154"/>
          </a:xfrm>
          <a:prstGeom prst="rect">
            <a:avLst/>
          </a:prstGeom>
        </p:spPr>
      </p:pic>
      <p:pic>
        <p:nvPicPr>
          <p:cNvPr id="9" name="Picture 8"/>
          <p:cNvPicPr>
            <a:picLocks noChangeAspect="1"/>
          </p:cNvPicPr>
          <p:nvPr/>
        </p:nvPicPr>
        <p:blipFill>
          <a:blip r:embed="rId4"/>
          <a:stretch/>
        </p:blipFill>
        <p:spPr bwMode="auto">
          <a:xfrm>
            <a:off x="8869206" y="3843495"/>
            <a:ext cx="467154" cy="4671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rgbClr val="00B050"/>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sp>
        <p:nvSpPr>
          <p:cNvPr id="5" name="TextBox 4">
            <a:extLst>
              <a:ext uri="{FF2B5EF4-FFF2-40B4-BE49-F238E27FC236}">
                <a16:creationId xmlns:a16="http://schemas.microsoft.com/office/drawing/2014/main" id="{9E3802BA-F974-89EB-6210-6529FC53E42C}"/>
              </a:ext>
            </a:extLst>
          </p:cNvPr>
          <p:cNvSpPr txBox="1"/>
          <p:nvPr/>
        </p:nvSpPr>
        <p:spPr bwMode="auto">
          <a:xfrm>
            <a:off x="10811429" y="1764411"/>
            <a:ext cx="1265090"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00B050"/>
                </a:solidFill>
                <a:effectLst/>
                <a:latin typeface="Helvetica" pitchFamily="2" charset="0"/>
              </a:rPr>
              <a:t>partial_average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@all study nodes</a:t>
            </a:r>
          </a:p>
          <a:p>
            <a:endParaRPr lang="en-NL" sz="1050" i="1" dirty="0"/>
          </a:p>
        </p:txBody>
      </p:sp>
      <p:pic>
        <p:nvPicPr>
          <p:cNvPr id="3078" name="Picture 6">
            <a:extLst>
              <a:ext uri="{FF2B5EF4-FFF2-40B4-BE49-F238E27FC236}">
                <a16:creationId xmlns:a16="http://schemas.microsoft.com/office/drawing/2014/main" id="{473A1901-D7AB-A11F-0C91-EE6C20DCC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2" y="3237709"/>
            <a:ext cx="862843" cy="3825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44CD7E1-11A0-F9DA-1B03-7DE5851DB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1" y="3237709"/>
            <a:ext cx="862843" cy="3825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4328D649-1122-9F30-B167-D9E4EE28B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1" y="3237709"/>
            <a:ext cx="862843" cy="382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1927 -0.00556 L -0.3138 0.11667 " pathEditMode="relative" ptsTypes="AA">
                                      <p:cBhvr>
                                        <p:cTn id="10" dur="2000" fill="hold"/>
                                        <p:tgtEl>
                                          <p:spTgt spid="307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1041 -0.00255 L -0.24375 0.25208 " pathEditMode="relative" ptsTypes="AA">
                                      <p:cBhvr>
                                        <p:cTn id="14" dur="2000" fill="hold"/>
                                        <p:tgtEl>
                                          <p:spTgt spid="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875E-6 0 L -0.17291 0.38843 " pathEditMode="relative" ptsTypes="AA">
                                      <p:cBhvr>
                                        <p:cTn id="18"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CHALLENGE</a:t>
              </a:r>
              <a:endParaRPr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139869"/>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GB" b="1" dirty="0">
                <a:solidFill>
                  <a:srgbClr val="383838"/>
                </a:solidFill>
                <a:latin typeface="Mulish"/>
              </a:rPr>
              <a:t>Give your own name to the task so you can find it later.</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rgbClr val="00B050"/>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3"/>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456C3FB-8916-6EE7-787A-85D7358EF8B0}"/>
              </a:ext>
            </a:extLst>
          </p:cNvPr>
          <p:cNvPicPr>
            <a:picLocks noChangeAspect="1"/>
          </p:cNvPicPr>
          <p:nvPr/>
        </p:nvPicPr>
        <p:blipFill>
          <a:blip r:embed="rId4"/>
          <a:stretch>
            <a:fillRect/>
          </a:stretch>
        </p:blipFill>
        <p:spPr>
          <a:xfrm>
            <a:off x="8273249" y="1945672"/>
            <a:ext cx="3404477" cy="33232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346-6C52-7298-3FE8-14B679B5C452}"/>
              </a:ext>
            </a:extLst>
          </p:cNvPr>
          <p:cNvSpPr>
            <a:spLocks noGrp="1"/>
          </p:cNvSpPr>
          <p:nvPr>
            <p:ph type="title"/>
          </p:nvPr>
        </p:nvSpPr>
        <p:spPr/>
        <p:txBody>
          <a:bodyPr/>
          <a:lstStyle/>
          <a:p>
            <a:r>
              <a:rPr lang="en-GB" dirty="0"/>
              <a:t>Running a federated algorithm</a:t>
            </a:r>
            <a:endParaRPr lang="en-NL" dirty="0"/>
          </a:p>
        </p:txBody>
      </p:sp>
      <p:pic>
        <p:nvPicPr>
          <p:cNvPr id="5" name="Picture 4">
            <a:extLst>
              <a:ext uri="{FF2B5EF4-FFF2-40B4-BE49-F238E27FC236}">
                <a16:creationId xmlns:a16="http://schemas.microsoft.com/office/drawing/2014/main" id="{7D566830-BB08-AEAD-A6CB-CC6F56464D0A}"/>
              </a:ext>
            </a:extLst>
          </p:cNvPr>
          <p:cNvPicPr>
            <a:picLocks noChangeAspect="1"/>
          </p:cNvPicPr>
          <p:nvPr/>
        </p:nvPicPr>
        <p:blipFill>
          <a:blip r:embed="rId2"/>
          <a:stretch>
            <a:fillRect/>
          </a:stretch>
        </p:blipFill>
        <p:spPr>
          <a:xfrm>
            <a:off x="191344" y="1484784"/>
            <a:ext cx="5249075" cy="1872208"/>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839149F-02A8-CA3B-3B73-8596C4A7F24B}"/>
              </a:ext>
            </a:extLst>
          </p:cNvPr>
          <p:cNvPicPr>
            <a:picLocks noChangeAspect="1"/>
          </p:cNvPicPr>
          <p:nvPr/>
        </p:nvPicPr>
        <p:blipFill>
          <a:blip r:embed="rId3"/>
          <a:stretch>
            <a:fillRect/>
          </a:stretch>
        </p:blipFill>
        <p:spPr>
          <a:xfrm>
            <a:off x="1364794" y="1942675"/>
            <a:ext cx="3536731" cy="357455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435EA7-28D3-3EB6-63A0-3DFC6D01269B}"/>
              </a:ext>
            </a:extLst>
          </p:cNvPr>
          <p:cNvPicPr>
            <a:picLocks noChangeAspect="1"/>
          </p:cNvPicPr>
          <p:nvPr/>
        </p:nvPicPr>
        <p:blipFill>
          <a:blip r:embed="rId4"/>
          <a:stretch>
            <a:fillRect/>
          </a:stretch>
        </p:blipFill>
        <p:spPr>
          <a:xfrm>
            <a:off x="2887583" y="2564904"/>
            <a:ext cx="4790559" cy="352988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BD2761D-7FAF-C3A6-13F4-CC2533C8BFB3}"/>
              </a:ext>
            </a:extLst>
          </p:cNvPr>
          <p:cNvPicPr>
            <a:picLocks noChangeAspect="1"/>
          </p:cNvPicPr>
          <p:nvPr/>
        </p:nvPicPr>
        <p:blipFill>
          <a:blip r:embed="rId5"/>
          <a:stretch>
            <a:fillRect/>
          </a:stretch>
        </p:blipFill>
        <p:spPr>
          <a:xfrm>
            <a:off x="4727848" y="4197569"/>
            <a:ext cx="5475562" cy="20374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543C76F-E482-E63B-51F4-2654D18A3844}"/>
              </a:ext>
            </a:extLst>
          </p:cNvPr>
          <p:cNvPicPr>
            <a:picLocks noChangeAspect="1"/>
          </p:cNvPicPr>
          <p:nvPr/>
        </p:nvPicPr>
        <p:blipFill>
          <a:blip r:embed="rId6"/>
          <a:stretch>
            <a:fillRect/>
          </a:stretch>
        </p:blipFill>
        <p:spPr>
          <a:xfrm>
            <a:off x="7453514" y="3438617"/>
            <a:ext cx="4129785" cy="2005896"/>
          </a:xfrm>
          <a:prstGeom prst="rect">
            <a:avLst/>
          </a:prstGeom>
          <a:effectLst>
            <a:outerShdw blurRad="63500" sx="102000" sy="102000" algn="ctr" rotWithShape="0">
              <a:prstClr val="black">
                <a:alpha val="40000"/>
              </a:prstClr>
            </a:outerShdw>
          </a:effectLst>
        </p:spPr>
      </p:pic>
      <p:grpSp>
        <p:nvGrpSpPr>
          <p:cNvPr id="14" name="Group 13">
            <a:extLst>
              <a:ext uri="{FF2B5EF4-FFF2-40B4-BE49-F238E27FC236}">
                <a16:creationId xmlns:a16="http://schemas.microsoft.com/office/drawing/2014/main" id="{E7149851-EA6A-C528-F488-78833ECD227A}"/>
              </a:ext>
            </a:extLst>
          </p:cNvPr>
          <p:cNvGrpSpPr/>
          <p:nvPr/>
        </p:nvGrpSpPr>
        <p:grpSpPr bwMode="auto">
          <a:xfrm>
            <a:off x="941689" y="999371"/>
            <a:ext cx="1905026" cy="408020"/>
            <a:chOff x="941689" y="999371"/>
            <a:chExt cx="1905026" cy="408020"/>
          </a:xfrm>
        </p:grpSpPr>
        <p:sp>
          <p:nvSpPr>
            <p:cNvPr id="15" name="Rectangle 14">
              <a:extLst>
                <a:ext uri="{FF2B5EF4-FFF2-40B4-BE49-F238E27FC236}">
                  <a16:creationId xmlns:a16="http://schemas.microsoft.com/office/drawing/2014/main" id="{D1458313-2976-8DB1-35A0-5941559A01C1}"/>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6" name="TextBox 15">
              <a:extLst>
                <a:ext uri="{FF2B5EF4-FFF2-40B4-BE49-F238E27FC236}">
                  <a16:creationId xmlns:a16="http://schemas.microsoft.com/office/drawing/2014/main" id="{64E77349-9C4D-985D-35D5-344DDD878182}"/>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17" name="Graphic 16" descr="Lightning bolt with solid fill">
              <a:extLst>
                <a:ext uri="{FF2B5EF4-FFF2-40B4-BE49-F238E27FC236}">
                  <a16:creationId xmlns:a16="http://schemas.microsoft.com/office/drawing/2014/main" id="{5916BB51-83A4-493E-10C5-19C18A5E752E}"/>
                </a:ext>
              </a:extLst>
            </p:cNvPr>
            <p:cNvPicPr>
              <a:picLocks noChangeAspect="1"/>
            </p:cNvPicPr>
            <p:nvPr/>
          </p:nvPicPr>
          <p:blipFill>
            <a:blip r:embed="rId7"/>
            <a:stretch/>
          </p:blipFill>
          <p:spPr bwMode="auto">
            <a:xfrm>
              <a:off x="1001543" y="1050785"/>
              <a:ext cx="309674" cy="309674"/>
            </a:xfrm>
            <a:prstGeom prst="rect">
              <a:avLst/>
            </a:prstGeom>
          </p:spPr>
        </p:pic>
      </p:grpSp>
    </p:spTree>
    <p:extLst>
      <p:ext uri="{BB962C8B-B14F-4D97-AF65-F5344CB8AC3E}">
        <p14:creationId xmlns:p14="http://schemas.microsoft.com/office/powerpoint/2010/main" val="272636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US" sz="2000" b="1" i="1" dirty="0" err="1">
                <a:solidFill>
                  <a:srgbClr val="00B050"/>
                </a:solidFill>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792193" y="1764411"/>
            <a:ext cx="1303562"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C00000"/>
                </a:solidFill>
                <a:effectLst/>
                <a:latin typeface="Helvetica" pitchFamily="2" charset="0"/>
              </a:rPr>
              <a:t>central_average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@Elderberry.</a:t>
            </a:r>
          </a:p>
          <a:p>
            <a:endParaRPr lang="en-NL" sz="1050" i="1" dirty="0"/>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4098" name="Picture 2">
            <a:extLst>
              <a:ext uri="{FF2B5EF4-FFF2-40B4-BE49-F238E27FC236}">
                <a16:creationId xmlns:a16="http://schemas.microsoft.com/office/drawing/2014/main" id="{5CEEECA4-57A6-2771-963A-A7166540D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552" y="3239898"/>
            <a:ext cx="832964" cy="36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1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3 -0.00186 L -0.24675 0.25277 " pathEditMode="relative" ptsTypes="AA">
                                      <p:cBhvr>
                                        <p:cTn id="10" dur="2000" fill="hold"/>
                                        <p:tgtEl>
                                          <p:spTgt spid="40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4" name="TextBox 3"/>
          <p:cNvSpPr txBox="1"/>
          <p:nvPr/>
        </p:nvSpPr>
        <p:spPr bwMode="auto">
          <a:xfrm>
            <a:off x="941689" y="1556792"/>
            <a:ext cx="9546799" cy="4770537"/>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 under the hood!</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212529"/>
                </a:solidFill>
                <a:latin typeface="Mulish"/>
              </a:rPr>
              <a:t>Before submitting the request: why does the V6 UI let you select only a single organization for the central function?</a:t>
            </a:r>
          </a:p>
          <a:p>
            <a:pPr algn="just">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 </a:t>
            </a:r>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grpSp>
        <p:nvGrpSpPr>
          <p:cNvPr id="6" name="Group 5">
            <a:extLst>
              <a:ext uri="{FF2B5EF4-FFF2-40B4-BE49-F238E27FC236}">
                <a16:creationId xmlns:a16="http://schemas.microsoft.com/office/drawing/2014/main" id="{FCD606E6-C69E-1884-A847-5E48EC10AE7E}"/>
              </a:ext>
            </a:extLst>
          </p:cNvPr>
          <p:cNvGrpSpPr/>
          <p:nvPr/>
        </p:nvGrpSpPr>
        <p:grpSpPr bwMode="auto">
          <a:xfrm>
            <a:off x="3647728" y="5517232"/>
            <a:ext cx="4706515" cy="1201734"/>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3"/>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A03736E6-4071-5042-338A-D854FD0B586C}"/>
              </a:ext>
            </a:extLst>
          </p:cNvPr>
          <p:cNvPicPr>
            <a:picLocks noChangeAspect="1"/>
          </p:cNvPicPr>
          <p:nvPr/>
        </p:nvPicPr>
        <p:blipFill>
          <a:blip r:embed="rId8"/>
          <a:stretch>
            <a:fillRect/>
          </a:stretch>
        </p:blipFill>
        <p:spPr>
          <a:xfrm>
            <a:off x="7470802" y="2621335"/>
            <a:ext cx="3161702" cy="308626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7ECA-DA84-D201-8CED-2420B342608C}"/>
              </a:ext>
            </a:extLst>
          </p:cNvPr>
          <p:cNvSpPr>
            <a:spLocks noGrp="1"/>
          </p:cNvSpPr>
          <p:nvPr>
            <p:ph type="title"/>
          </p:nvPr>
        </p:nvSpPr>
        <p:spPr/>
        <p:txBody>
          <a:bodyPr/>
          <a:lstStyle/>
          <a:p>
            <a:r>
              <a:rPr lang="en-NL" dirty="0"/>
              <a:t>Algorithm pseudo-code</a:t>
            </a:r>
          </a:p>
        </p:txBody>
      </p:sp>
      <p:sp>
        <p:nvSpPr>
          <p:cNvPr id="7" name="TextBox 6">
            <a:extLst>
              <a:ext uri="{FF2B5EF4-FFF2-40B4-BE49-F238E27FC236}">
                <a16:creationId xmlns:a16="http://schemas.microsoft.com/office/drawing/2014/main" id="{13E74A0B-4B22-353C-E5E8-C0CC2D3D1CB2}"/>
              </a:ext>
            </a:extLst>
          </p:cNvPr>
          <p:cNvSpPr txBox="1"/>
          <p:nvPr/>
        </p:nvSpPr>
        <p:spPr>
          <a:xfrm>
            <a:off x="6105035" y="1268760"/>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highlight>
                  <a:srgbClr val="FFFF00"/>
                </a:highlight>
                <a:latin typeface="Andale Mono" panose="020B0509000000000004" pitchFamily="49" charset="0"/>
              </a:rPr>
              <a:t>  </a:t>
            </a:r>
            <a:r>
              <a:rPr lang="en-GB" sz="1100" i="1" dirty="0" err="1">
                <a:highlight>
                  <a:srgbClr val="FFFF00"/>
                </a:highlight>
                <a:latin typeface="Andale Mono" panose="020B0509000000000004" pitchFamily="49" charset="0"/>
              </a:rPr>
              <a:t>study_orgs</a:t>
            </a:r>
            <a:r>
              <a:rPr lang="en-GB" sz="1100" i="1" dirty="0">
                <a:highlight>
                  <a:srgbClr val="FFFF00"/>
                </a:highlight>
                <a:latin typeface="Andale Mono" panose="020B0509000000000004" pitchFamily="49" charset="0"/>
              </a:rPr>
              <a:t>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.study.list</a:t>
            </a:r>
            <a:r>
              <a:rPr lang="en-GB" sz="1100" i="1" dirty="0">
                <a:highlight>
                  <a:srgbClr val="FFFF00"/>
                </a:highlight>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highlight>
                  <a:srgbClr val="FFFF00"/>
                </a:highlight>
                <a:latin typeface="Andale Mono" panose="020B0509000000000004" pitchFamily="49" charset="0"/>
              </a:rPr>
              <a:t>4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("Requesting partial computation")</a:t>
            </a:r>
          </a:p>
          <a:p>
            <a:r>
              <a:rPr lang="en-GB" sz="1100" i="1" dirty="0">
                <a:highlight>
                  <a:srgbClr val="FFFF00"/>
                </a:highlight>
                <a:latin typeface="Andale Mono" panose="020B0509000000000004" pitchFamily="49" charset="0"/>
              </a:rPr>
              <a:t>5    task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.task.create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6        function = "</a:t>
            </a:r>
            <a:r>
              <a:rPr lang="en-GB" sz="14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7        column = </a:t>
            </a:r>
            <a:r>
              <a:rPr lang="en-GB" sz="1100" i="1" dirty="0" err="1">
                <a:highlight>
                  <a:srgbClr val="FFFF00"/>
                </a:highlight>
                <a:latin typeface="Andale Mono" panose="020B0509000000000004" pitchFamily="49" charset="0"/>
              </a:rPr>
              <a:t>column_name</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8        organizations = </a:t>
            </a:r>
            <a:r>
              <a:rPr lang="en-GB" sz="1100" i="1" dirty="0" err="1">
                <a:highlight>
                  <a:srgbClr val="FFFF00"/>
                </a:highlight>
                <a:latin typeface="Andale Mono" panose="020B0509000000000004" pitchFamily="49" charset="0"/>
              </a:rPr>
              <a:t>study_orgs</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F694B70E-EC54-7BF3-70B0-9C9274FE8970}"/>
              </a:ext>
            </a:extLst>
          </p:cNvPr>
          <p:cNvSpPr txBox="1"/>
          <p:nvPr/>
        </p:nvSpPr>
        <p:spPr>
          <a:xfrm>
            <a:off x="407368" y="1268760"/>
            <a:ext cx="5040560" cy="2215991"/>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AE1B33A0-13F6-6531-EBFD-7CBB24FB4E68}"/>
              </a:ext>
            </a:extLst>
          </p:cNvPr>
          <p:cNvSpPr txBox="1"/>
          <p:nvPr/>
        </p:nvSpPr>
        <p:spPr>
          <a:xfrm>
            <a:off x="414225" y="3789040"/>
            <a:ext cx="4582345" cy="1631216"/>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a:t>
            </a: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sz="1400" dirty="0">
                <a:solidFill>
                  <a:srgbClr val="212529"/>
                </a:solidFill>
                <a:latin typeface="Mulish"/>
              </a:rPr>
              <a:t>Actual python code?</a:t>
            </a:r>
          </a:p>
          <a:p>
            <a:pPr algn="just">
              <a:defRPr/>
            </a:pPr>
            <a:r>
              <a:rPr lang="en-NL" sz="1400" b="1" dirty="0"/>
              <a:t>https://bit.ly/v6-federated-avg</a:t>
            </a: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58595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C0000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rgbClr val="00B050"/>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C0000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rgbClr val="00B050"/>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8742" y="3931326"/>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252073" y="494116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8844361" y="582242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9" name="Picture 2">
            <a:extLst>
              <a:ext uri="{FF2B5EF4-FFF2-40B4-BE49-F238E27FC236}">
                <a16:creationId xmlns:a16="http://schemas.microsoft.com/office/drawing/2014/main" id="{1383BD0B-CDE5-C1A2-08D0-99298E9EB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329" y="1268761"/>
            <a:ext cx="6125121" cy="227698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74DD79DC-8BD7-A0FB-2564-C5E961468EA8}"/>
              </a:ext>
            </a:extLst>
          </p:cNvPr>
          <p:cNvCxnSpPr/>
          <p:nvPr/>
        </p:nvCxnSpPr>
        <p:spPr bwMode="auto">
          <a:xfrm>
            <a:off x="8472264" y="1844824"/>
            <a:ext cx="1152128"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4438EF58-5435-B919-D27D-420B70341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7476" y="1585591"/>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4DF7D6F4-AF25-020D-2903-509C0A69BC0C}"/>
              </a:ext>
            </a:extLst>
          </p:cNvPr>
          <p:cNvCxnSpPr/>
          <p:nvPr/>
        </p:nvCxnSpPr>
        <p:spPr bwMode="auto">
          <a:xfrm flipH="1" flipV="1">
            <a:off x="8472264" y="2060848"/>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6">
            <a:extLst>
              <a:ext uri="{FF2B5EF4-FFF2-40B4-BE49-F238E27FC236}">
                <a16:creationId xmlns:a16="http://schemas.microsoft.com/office/drawing/2014/main" id="{0F3BFE48-58B0-78D3-95F2-9999FFA2E8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13263"/>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68DA011A-5019-955F-98BA-E8949E733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21029"/>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3AD2CBEF-0411-BB98-5D6A-DE97C6470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28795"/>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3C522C8F-E5F4-691B-AFD9-2A4289C05F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49668"/>
            <a:ext cx="665700" cy="29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222 0.00578 L 0.13359 0.1294 " pathEditMode="relative" ptsTypes="AA">
                                      <p:cBhvr>
                                        <p:cTn id="14" dur="2000" fill="hold"/>
                                        <p:tgtEl>
                                          <p:spTgt spid="1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52 -2.96296E-6 L 0.18542 0.17848 " pathEditMode="relative" ptsTypes="AA">
                                      <p:cBhvr>
                                        <p:cTn id="26" dur="2000" fill="hold"/>
                                        <p:tgtEl>
                                          <p:spTgt spid="1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081 -0.00579 L 0.25638 0.04005 " pathEditMode="relative" ptsTypes="AA">
                                      <p:cBhvr>
                                        <p:cTn id="34" dur="2000" fill="hold"/>
                                        <p:tgtEl>
                                          <p:spTgt spid="17"/>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1081 -0.00116 L 0.15013 0.06782 " pathEditMode="relative" ptsTypes="AA">
                                      <p:cBhvr>
                                        <p:cTn id="42" dur="2000" fill="hold"/>
                                        <p:tgtEl>
                                          <p:spTgt spid="18"/>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00807 2.96296E-6 L 0.19141 -0.06898 " pathEditMode="relative" ptsTypes="AA">
                                      <p:cBhvr>
                                        <p:cTn id="50"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38ABB-68A9-DD29-1877-310A7DA02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9DB73-0739-5174-6D07-CE67185C9B6A}"/>
              </a:ext>
            </a:extLst>
          </p:cNvPr>
          <p:cNvSpPr>
            <a:spLocks noGrp="1"/>
          </p:cNvSpPr>
          <p:nvPr>
            <p:ph type="title"/>
          </p:nvPr>
        </p:nvSpPr>
        <p:spPr/>
        <p:txBody>
          <a:bodyPr/>
          <a:lstStyle/>
          <a:p>
            <a:r>
              <a:rPr lang="en-NL" dirty="0"/>
              <a:t>Double-checking core concepts…</a:t>
            </a:r>
          </a:p>
        </p:txBody>
      </p:sp>
      <p:sp>
        <p:nvSpPr>
          <p:cNvPr id="7" name="TextBox 6">
            <a:extLst>
              <a:ext uri="{FF2B5EF4-FFF2-40B4-BE49-F238E27FC236}">
                <a16:creationId xmlns:a16="http://schemas.microsoft.com/office/drawing/2014/main" id="{78D6F227-5A8C-E65E-8DB4-4971BC5498C0}"/>
              </a:ext>
            </a:extLst>
          </p:cNvPr>
          <p:cNvSpPr txBox="1"/>
          <p:nvPr/>
        </p:nvSpPr>
        <p:spPr>
          <a:xfrm>
            <a:off x="6105035" y="1268760"/>
            <a:ext cx="4608512" cy="4893647"/>
          </a:xfrm>
          <a:prstGeom prst="rect">
            <a:avLst/>
          </a:prstGeom>
          <a:noFill/>
        </p:spPr>
        <p:txBody>
          <a:bodyPr wrap="square" rtlCol="0">
            <a:spAutoFit/>
          </a:bodyPr>
          <a:lstStyle/>
          <a:p>
            <a:r>
              <a:rPr lang="en-GB" sz="1100" b="1" i="1" dirty="0">
                <a:highlight>
                  <a:srgbClr val="FFFF00"/>
                </a:highlight>
                <a:latin typeface="Andale Mono" panose="020B0509000000000004" pitchFamily="49" charset="0"/>
              </a:rPr>
              <a:t>FUNCTION </a:t>
            </a:r>
            <a:r>
              <a:rPr lang="en-GB" sz="1400" b="1" i="1" dirty="0" err="1">
                <a:solidFill>
                  <a:srgbClr val="C00000"/>
                </a:solidFill>
                <a:highlight>
                  <a:srgbClr val="FFFF00"/>
                </a:highlight>
                <a:latin typeface="Andale Mono" panose="020B0509000000000004" pitchFamily="49" charset="0"/>
              </a:rPr>
              <a:t>central_average</a:t>
            </a:r>
            <a:r>
              <a:rPr lang="en-GB" sz="1100" b="1" i="1" dirty="0">
                <a:highlight>
                  <a:srgbClr val="FFFF00"/>
                </a:highlight>
                <a:latin typeface="Andale Mono" panose="020B0509000000000004" pitchFamily="49" charset="0"/>
              </a:rPr>
              <a:t>(</a:t>
            </a:r>
            <a:r>
              <a:rPr lang="en-GB" sz="1400" b="1" i="1" dirty="0">
                <a:solidFill>
                  <a:srgbClr val="FF0000"/>
                </a:solidFill>
                <a:highlight>
                  <a:srgbClr val="FFFF00"/>
                </a:highlight>
                <a:latin typeface="Andale Mono" panose="020B0509000000000004" pitchFamily="49" charset="0"/>
              </a:rPr>
              <a:t>client</a:t>
            </a:r>
            <a:r>
              <a:rPr lang="en-GB" sz="1100" b="1" i="1" dirty="0">
                <a:highlight>
                  <a:srgbClr val="FFFF00"/>
                </a:highlight>
                <a:latin typeface="Andale Mono" panose="020B0509000000000004" pitchFamily="49" charset="0"/>
              </a:rPr>
              <a:t>, </a:t>
            </a:r>
            <a:r>
              <a:rPr lang="en-GB" sz="1100" b="1" i="1" dirty="0" err="1">
                <a:highlight>
                  <a:srgbClr val="FFFF00"/>
                </a:highlight>
                <a:latin typeface="Andale Mono" panose="020B0509000000000004" pitchFamily="49" charset="0"/>
              </a:rPr>
              <a:t>column_name</a:t>
            </a:r>
            <a:r>
              <a:rPr lang="en-GB" sz="1100" b="1" i="1" dirty="0">
                <a:highlight>
                  <a:srgbClr val="FFFF00"/>
                </a:highlight>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 </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CB3B7957-AFB9-C246-5C7C-0C90C97A2108}"/>
              </a:ext>
            </a:extLst>
          </p:cNvPr>
          <p:cNvSpPr txBox="1"/>
          <p:nvPr/>
        </p:nvSpPr>
        <p:spPr>
          <a:xfrm>
            <a:off x="407368" y="1268760"/>
            <a:ext cx="5040560" cy="2215991"/>
          </a:xfrm>
          <a:prstGeom prst="rect">
            <a:avLst/>
          </a:prstGeom>
          <a:noFill/>
        </p:spPr>
        <p:txBody>
          <a:bodyPr wrap="square" rtlCol="0">
            <a:spAutoFit/>
          </a:bodyPr>
          <a:lstStyle/>
          <a:p>
            <a:r>
              <a:rPr lang="en-GB" sz="1100" b="1" i="1" dirty="0">
                <a:highlight>
                  <a:srgbClr val="FFFF00"/>
                </a:highlight>
                <a:latin typeface="Andale Mono" panose="020B0509000000000004" pitchFamily="49" charset="0"/>
              </a:rPr>
              <a:t>FUNCTION</a:t>
            </a:r>
            <a:r>
              <a:rPr lang="en-GB" sz="1100" i="1" dirty="0">
                <a:highlight>
                  <a:srgbClr val="FFFF00"/>
                </a:highlight>
                <a:latin typeface="Andale Mono" panose="020B0509000000000004" pitchFamily="49" charset="0"/>
              </a:rPr>
              <a:t> </a:t>
            </a:r>
            <a:r>
              <a:rPr lang="en-GB" sz="14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r>
              <a:rPr lang="en-GB" sz="1400" b="1" i="1" dirty="0">
                <a:solidFill>
                  <a:schemeClr val="bg2">
                    <a:lumMod val="50000"/>
                  </a:schemeClr>
                </a:solidFill>
                <a:highlight>
                  <a:srgbClr val="FFFF00"/>
                </a:highlight>
                <a:latin typeface="Andale Mono" panose="020B0509000000000004" pitchFamily="49" charset="0"/>
              </a:rPr>
              <a:t>dataset</a:t>
            </a:r>
            <a:r>
              <a:rPr lang="en-GB" sz="1100" i="1" dirty="0">
                <a:highlight>
                  <a:srgbClr val="FFFF00"/>
                </a:highlight>
                <a:latin typeface="Andale Mono" panose="020B0509000000000004" pitchFamily="49" charset="0"/>
              </a:rPr>
              <a:t>, </a:t>
            </a:r>
            <a:r>
              <a:rPr lang="en-GB" sz="1100" b="1" i="1" dirty="0" err="1">
                <a:highlight>
                  <a:srgbClr val="FFFF00"/>
                </a:highlight>
                <a:latin typeface="Andale Mono" panose="020B0509000000000004" pitchFamily="49" charset="0"/>
              </a:rPr>
              <a:t>column_name</a:t>
            </a:r>
            <a:r>
              <a:rPr lang="en-GB" sz="1100" i="1" dirty="0">
                <a:highlight>
                  <a:srgbClr val="FFFF00"/>
                </a:highlight>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FB2EF86C-B4BC-B0E4-53AD-09620869BE27}"/>
              </a:ext>
            </a:extLst>
          </p:cNvPr>
          <p:cNvSpPr txBox="1"/>
          <p:nvPr/>
        </p:nvSpPr>
        <p:spPr>
          <a:xfrm>
            <a:off x="407368" y="3832808"/>
            <a:ext cx="4582345" cy="2862322"/>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GB" sz="1800" b="1" i="1" dirty="0">
                <a:solidFill>
                  <a:srgbClr val="00B050"/>
                </a:solidFill>
                <a:latin typeface="Mulish"/>
              </a:rPr>
              <a:t> </a:t>
            </a:r>
            <a:r>
              <a:rPr lang="en-GB" sz="1800" b="1" i="1" dirty="0" err="1">
                <a:solidFill>
                  <a:srgbClr val="C00000"/>
                </a:solidFill>
                <a:latin typeface="Mulish"/>
              </a:rPr>
              <a:t>central_average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US" sz="1800" b="1" i="1" dirty="0">
                <a:solidFill>
                  <a:schemeClr val="accent2">
                    <a:lumMod val="75000"/>
                  </a:schemeClr>
                </a:solidFill>
              </a:rPr>
              <a:t> </a:t>
            </a:r>
            <a:r>
              <a:rPr lang="en-US" sz="1800" b="1" i="1" dirty="0" err="1">
                <a:solidFill>
                  <a:srgbClr val="00B050"/>
                </a:solidFill>
              </a:rPr>
              <a:t>partial_average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chemeClr val="bg2">
                    <a:lumMod val="50000"/>
                  </a:schemeClr>
                </a:solidFill>
                <a:latin typeface="Andale Mono" panose="020B0509000000000004" pitchFamily="49" charset="0"/>
              </a:rPr>
              <a:t>dataset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US" sz="1800" b="1" i="1" dirty="0">
                <a:solidFill>
                  <a:schemeClr val="accent2">
                    <a:lumMod val="75000"/>
                  </a:schemeClr>
                </a:solidFill>
              </a:rPr>
              <a:t> </a:t>
            </a:r>
            <a:r>
              <a:rPr lang="en-US" sz="1800" b="1" i="1" dirty="0" err="1">
                <a:solidFill>
                  <a:schemeClr val="accent2">
                    <a:lumMod val="75000"/>
                  </a:schemeClr>
                </a:solidFill>
              </a:rPr>
              <a:t>partial_average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GB" sz="1800" b="1" i="1" dirty="0">
                <a:solidFill>
                  <a:srgbClr val="00B050"/>
                </a:solidFill>
                <a:latin typeface="Mulish"/>
              </a:rPr>
              <a:t> </a:t>
            </a:r>
            <a:r>
              <a:rPr lang="en-GB" sz="1800" b="1" i="1" dirty="0" err="1">
                <a:solidFill>
                  <a:srgbClr val="00B050"/>
                </a:solidFill>
                <a:latin typeface="Mulish"/>
              </a:rPr>
              <a:t>central_average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rgbClr val="FF0000"/>
                </a:solidFill>
                <a:latin typeface="Andale Mono" panose="020B0509000000000004" pitchFamily="49" charset="0"/>
              </a:rPr>
              <a:t>client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304209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4" name="TextBox 3"/>
          <p:cNvSpPr txBox="1"/>
          <p:nvPr/>
        </p:nvSpPr>
        <p:spPr bwMode="auto">
          <a:xfrm>
            <a:off x="941689" y="1556792"/>
            <a:ext cx="5082303" cy="4185761"/>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an </a:t>
            </a:r>
            <a:r>
              <a:rPr lang="en-GB" sz="2000" b="1" i="0" dirty="0">
                <a:solidFill>
                  <a:srgbClr val="383838"/>
                </a:solidFill>
                <a:latin typeface="Mulish"/>
              </a:rPr>
              <a:t>online</a:t>
            </a:r>
            <a:r>
              <a:rPr lang="en-GB" b="0" i="0" dirty="0">
                <a:solidFill>
                  <a:srgbClr val="383838"/>
                </a:solidFill>
                <a:latin typeface="Mulish"/>
              </a:rPr>
              <a:t> organizations within the study.</a:t>
            </a:r>
          </a:p>
          <a:p>
            <a:pPr marL="285750" indent="-285750" algn="just">
              <a:buFontTx/>
              <a:buChar char="-"/>
              <a:defRPr/>
            </a:pPr>
            <a:r>
              <a:rPr lang="en-GB" b="0" i="0" dirty="0">
                <a:solidFill>
                  <a:srgbClr val="383838"/>
                </a:solidFill>
                <a:latin typeface="Mulish"/>
              </a:rPr>
              <a:t>Choose the </a:t>
            </a:r>
            <a:r>
              <a:rPr lang="en-GB" b="0"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try to speculate: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sp>
        <p:nvSpPr>
          <p:cNvPr id="3" name="TextBox 2">
            <a:extLst>
              <a:ext uri="{FF2B5EF4-FFF2-40B4-BE49-F238E27FC236}">
                <a16:creationId xmlns:a16="http://schemas.microsoft.com/office/drawing/2014/main" id="{EF7C3BDD-BCFD-C662-AEA8-0AA08070A0B5}"/>
              </a:ext>
            </a:extLst>
          </p:cNvPr>
          <p:cNvSpPr txBox="1"/>
          <p:nvPr/>
        </p:nvSpPr>
        <p:spPr>
          <a:xfrm>
            <a:off x="6641799" y="1407391"/>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6" name="Picture 2">
            <a:extLst>
              <a:ext uri="{FF2B5EF4-FFF2-40B4-BE49-F238E27FC236}">
                <a16:creationId xmlns:a16="http://schemas.microsoft.com/office/drawing/2014/main" id="{B00117B8-2553-6C0E-58B6-63FE3DF13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329" y="1268761"/>
            <a:ext cx="6125121" cy="2276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704720" y="1134595"/>
            <a:ext cx="545591" cy="545591"/>
          </a:xfrm>
          <a:prstGeom prst="rect">
            <a:avLst/>
          </a:prstGeom>
        </p:spPr>
      </p:pic>
      <p:cxnSp>
        <p:nvCxnSpPr>
          <p:cNvPr id="12" name="Straight Arrow Connector 11">
            <a:extLst>
              <a:ext uri="{FF2B5EF4-FFF2-40B4-BE49-F238E27FC236}">
                <a16:creationId xmlns:a16="http://schemas.microsoft.com/office/drawing/2014/main" id="{37B4B825-5C0E-9685-6C1C-F09742932A34}"/>
              </a:ext>
            </a:extLst>
          </p:cNvPr>
          <p:cNvCxnSpPr/>
          <p:nvPr/>
        </p:nvCxnSpPr>
        <p:spPr>
          <a:xfrm>
            <a:off x="8472264" y="1844824"/>
            <a:ext cx="1152128"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4A6A6FF-2B26-46F6-3AEC-7D3BDD311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476" y="1585591"/>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4515B458-025B-6623-81A6-68A76068062D}"/>
              </a:ext>
            </a:extLst>
          </p:cNvPr>
          <p:cNvCxnSpPr/>
          <p:nvPr/>
        </p:nvCxnSpPr>
        <p:spPr>
          <a:xfrm flipH="1" flipV="1">
            <a:off x="8472264" y="2060848"/>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6">
            <a:extLst>
              <a:ext uri="{FF2B5EF4-FFF2-40B4-BE49-F238E27FC236}">
                <a16:creationId xmlns:a16="http://schemas.microsoft.com/office/drawing/2014/main" id="{91F5860D-4791-F5ED-D636-6B51943F7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13263"/>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EBA919F-6741-0629-4629-30CDA1C3D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1029"/>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17F99617-CF16-ED17-9E85-80A83EFA37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8795"/>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A61FFE33-C874-1725-8F81-7828ED1658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49668"/>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EC3A56D1-4AB1-9A05-C663-71670BE9B367}"/>
              </a:ext>
            </a:extLst>
          </p:cNvPr>
          <p:cNvCxnSpPr/>
          <p:nvPr/>
        </p:nvCxnSpPr>
        <p:spPr>
          <a:xfrm flipV="1">
            <a:off x="8472264" y="1542866"/>
            <a:ext cx="1656184" cy="51798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B697CFE-C491-6E0D-CBCC-C817C1869F49}"/>
              </a:ext>
            </a:extLst>
          </p:cNvPr>
          <p:cNvPicPr>
            <a:picLocks noChangeAspect="1"/>
          </p:cNvPicPr>
          <p:nvPr/>
        </p:nvPicPr>
        <p:blipFill>
          <a:blip r:embed="rId8"/>
          <a:stretch/>
        </p:blipFill>
        <p:spPr bwMode="auto">
          <a:xfrm>
            <a:off x="9390815" y="1446609"/>
            <a:ext cx="467154" cy="467154"/>
          </a:xfrm>
          <a:prstGeom prst="rect">
            <a:avLst/>
          </a:prstGeom>
        </p:spPr>
      </p:pic>
    </p:spTree>
    <p:extLst>
      <p:ext uri="{BB962C8B-B14F-4D97-AF65-F5344CB8AC3E}">
        <p14:creationId xmlns:p14="http://schemas.microsoft.com/office/powerpoint/2010/main" val="9524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222 0.00578 L 0.13359 0.1294 " pathEditMode="relative" ptsTypes="AA">
                                      <p:cBhvr>
                                        <p:cTn id="14" dur="2000" fill="hold"/>
                                        <p:tgtEl>
                                          <p:spTgt spid="102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52 -2.96296E-6 L 0.18542 0.17848 " pathEditMode="relative" ptsTypes="AA">
                                      <p:cBhvr>
                                        <p:cTn id="26" dur="2000" fill="hold"/>
                                        <p:tgtEl>
                                          <p:spTgt spid="18"/>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081 -0.00579 L 0.25638 0.04005 " pathEditMode="relative" ptsTypes="AA">
                                      <p:cBhvr>
                                        <p:cTn id="34" dur="2000" fill="hold"/>
                                        <p:tgtEl>
                                          <p:spTgt spid="1030"/>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1081 -0.00116 L 0.15013 0.06782 " pathEditMode="relative" ptsTypes="AA">
                                      <p:cBhvr>
                                        <p:cTn id="42" dur="2000" fill="hold"/>
                                        <p:tgtEl>
                                          <p:spTgt spid="19"/>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1081 -0.00047 L 0.10495 -0.06621 " pathEditMode="relative" ptsTypes="AA">
                                      <p:cBhvr>
                                        <p:cTn id="5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126" name="Picture 6">
            <a:extLst>
              <a:ext uri="{FF2B5EF4-FFF2-40B4-BE49-F238E27FC236}">
                <a16:creationId xmlns:a16="http://schemas.microsoft.com/office/drawing/2014/main" id="{34263964-17D8-95D5-5308-F97FEEA29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658" y="1118648"/>
            <a:ext cx="6094380" cy="29845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(e.g., a code bug, unexpected input, etc.)</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C00000"/>
                    </a:solidFill>
                  </a:rPr>
                  <a:t>c</a:t>
                </a:r>
                <a:r>
                  <a:rPr lang="en-NL" sz="1200" i="1" dirty="0">
                    <a:solidFill>
                      <a:srgbClr val="C00000"/>
                    </a:solidFill>
                  </a:rPr>
                  <a:t>entral_avg()</a:t>
                </a:r>
              </a:p>
              <a:p>
                <a:r>
                  <a:rPr lang="en-GB" sz="1200" i="1" dirty="0">
                    <a:solidFill>
                      <a:srgbClr val="00B050"/>
                    </a:solidFill>
                  </a:rPr>
                  <a:t>p</a:t>
                </a:r>
                <a:r>
                  <a:rPr lang="en-NL" sz="1200" i="1" dirty="0">
                    <a:solidFill>
                      <a:srgbClr val="00B050"/>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5"/>
          <a:stretch>
            <a:fillRect/>
          </a:stretch>
        </p:blipFill>
        <p:spPr>
          <a:xfrm>
            <a:off x="7119596" y="30689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5"/>
          <a:stretch>
            <a:fillRect/>
          </a:stretch>
        </p:blipFill>
        <p:spPr bwMode="auto">
          <a:xfrm>
            <a:off x="7464152" y="126876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954511" cy="3354765"/>
          </a:xfrm>
          <a:prstGeom prst="rect">
            <a:avLst/>
          </a:prstGeom>
          <a:noFill/>
        </p:spPr>
        <p:txBody>
          <a:bodyPr wrap="square">
            <a:spAutoFit/>
          </a:bodyPr>
          <a:lstStyle/>
          <a:p>
            <a:pPr algn="just">
              <a:defRPr/>
            </a:pPr>
            <a:r>
              <a:rPr lang="en-US" sz="2800" dirty="0">
                <a:solidFill>
                  <a:srgbClr val="383838"/>
                </a:solidFill>
                <a:latin typeface="Mulish"/>
              </a:rPr>
              <a:t>H</a:t>
            </a:r>
            <a:r>
              <a:rPr lang="en-US" sz="2800" b="0" i="0" dirty="0">
                <a:solidFill>
                  <a:srgbClr val="383838"/>
                </a:solidFill>
                <a:latin typeface="Mulish"/>
              </a:rPr>
              <a:t>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the </a:t>
            </a:r>
            <a:r>
              <a:rPr lang="en-GB" b="1" dirty="0" err="1">
                <a:solidFill>
                  <a:srgbClr val="383838"/>
                </a:solidFill>
                <a:latin typeface="Mulish"/>
              </a:rPr>
              <a:t>ageGroup</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000" b="0" i="0" dirty="0">
                <a:solidFill>
                  <a:srgbClr val="383838"/>
                </a:solidFill>
                <a:effectLst/>
                <a:latin typeface="Mulish"/>
              </a:rPr>
              <a:t>Look at the </a:t>
            </a:r>
            <a:r>
              <a:rPr lang="en-GB" sz="2000" dirty="0">
                <a:solidFill>
                  <a:srgbClr val="383838"/>
                </a:solidFill>
                <a:latin typeface="Mulish"/>
              </a:rPr>
              <a:t>error logs. What was the cause of the failure of the </a:t>
            </a:r>
            <a:r>
              <a:rPr lang="en-US" sz="2000" b="1" i="1" dirty="0" err="1">
                <a:solidFill>
                  <a:srgbClr val="00B050"/>
                </a:solidFill>
              </a:rPr>
              <a:t>partial_average</a:t>
            </a:r>
            <a:r>
              <a:rPr lang="en-GB" sz="2000" dirty="0">
                <a:solidFill>
                  <a:srgbClr val="383838"/>
                </a:solidFill>
                <a:latin typeface="Mulish"/>
              </a:rPr>
              <a:t>? What about the </a:t>
            </a:r>
            <a:r>
              <a:rPr lang="en-GB" sz="2000" b="1" i="1" dirty="0" err="1">
                <a:solidFill>
                  <a:srgbClr val="C00000"/>
                </a:solidFill>
                <a:latin typeface="Mulish"/>
              </a:rPr>
              <a:t>central_average</a:t>
            </a:r>
            <a:r>
              <a:rPr lang="en-GB" sz="2000" dirty="0">
                <a:solidFill>
                  <a:srgbClr val="383838"/>
                </a:solidFill>
                <a:latin typeface="Mulish"/>
              </a:rPr>
              <a:t>?</a:t>
            </a:r>
            <a:endParaRPr lang="en-GB" sz="2000" b="0" i="0" dirty="0">
              <a:solidFill>
                <a:srgbClr val="212529"/>
              </a:solidFill>
              <a:effectLst/>
              <a:latin typeface="Mulish"/>
            </a:endParaRPr>
          </a:p>
        </p:txBody>
      </p:sp>
      <p:pic>
        <p:nvPicPr>
          <p:cNvPr id="3" name="Picture 2">
            <a:extLst>
              <a:ext uri="{FF2B5EF4-FFF2-40B4-BE49-F238E27FC236}">
                <a16:creationId xmlns:a16="http://schemas.microsoft.com/office/drawing/2014/main" id="{1A8FCC26-4B08-C81E-32A9-E99EA5415891}"/>
              </a:ext>
            </a:extLst>
          </p:cNvPr>
          <p:cNvPicPr>
            <a:picLocks noChangeAspect="1"/>
          </p:cNvPicPr>
          <p:nvPr/>
        </p:nvPicPr>
        <p:blipFill>
          <a:blip r:embed="rId3"/>
          <a:stretch>
            <a:fillRect/>
          </a:stretch>
        </p:blipFill>
        <p:spPr bwMode="auto">
          <a:xfrm>
            <a:off x="8328248" y="2060848"/>
            <a:ext cx="3404477" cy="3323242"/>
          </a:xfrm>
          <a:prstGeom prst="rect">
            <a:avLst/>
          </a:prstGeom>
        </p:spPr>
      </p:pic>
      <p:sp>
        <p:nvSpPr>
          <p:cNvPr id="6" name="Rectangle 5">
            <a:extLst>
              <a:ext uri="{FF2B5EF4-FFF2-40B4-BE49-F238E27FC236}">
                <a16:creationId xmlns:a16="http://schemas.microsoft.com/office/drawing/2014/main" id="{8FB25A64-DC23-4AC1-D368-5A42EF14D96D}"/>
              </a:ext>
            </a:extLst>
          </p:cNvPr>
          <p:cNvSpPr/>
          <p:nvPr/>
        </p:nvSpPr>
        <p:spPr bwMode="auto">
          <a:xfrm>
            <a:off x="3503712" y="5301208"/>
            <a:ext cx="4706515" cy="132136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7" name="TextBox 6">
            <a:extLst>
              <a:ext uri="{FF2B5EF4-FFF2-40B4-BE49-F238E27FC236}">
                <a16:creationId xmlns:a16="http://schemas.microsoft.com/office/drawing/2014/main" id="{E6106391-9C4E-ECD8-C5AC-1F22DA9506B8}"/>
              </a:ext>
            </a:extLst>
          </p:cNvPr>
          <p:cNvSpPr txBox="1"/>
          <p:nvPr/>
        </p:nvSpPr>
        <p:spPr bwMode="auto">
          <a:xfrm>
            <a:off x="3905932" y="5391467"/>
            <a:ext cx="4141795"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error logs contain the error messages generated by the Python interpreter while running the algorithm functions. Look for messages that hint the root cause of the problem.</a:t>
            </a:r>
            <a:endParaRPr dirty="0"/>
          </a:p>
        </p:txBody>
      </p:sp>
      <p:pic>
        <p:nvPicPr>
          <p:cNvPr id="8" name="Graphic 10" descr="Lightning bolt with solid fill">
            <a:extLst>
              <a:ext uri="{FF2B5EF4-FFF2-40B4-BE49-F238E27FC236}">
                <a16:creationId xmlns:a16="http://schemas.microsoft.com/office/drawing/2014/main" id="{D26639AC-340B-CA95-648C-1C69E5A2D85F}"/>
              </a:ext>
            </a:extLst>
          </p:cNvPr>
          <p:cNvPicPr>
            <a:picLocks noChangeAspect="1"/>
          </p:cNvPicPr>
          <p:nvPr/>
        </p:nvPicPr>
        <p:blipFill>
          <a:blip r:embed="rId2"/>
          <a:stretch/>
        </p:blipFill>
        <p:spPr bwMode="auto">
          <a:xfrm>
            <a:off x="3568861" y="5476833"/>
            <a:ext cx="337072" cy="292168"/>
          </a:xfrm>
          <a:prstGeom prst="rect">
            <a:avLst/>
          </a:prstGeom>
        </p:spPr>
      </p:pic>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rgbClr val="00B050"/>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C0000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rgbClr val="00B050"/>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C0000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2114688" y="2340047"/>
            <a:ext cx="7962623" cy="1384995"/>
          </a:xfrm>
          <a:prstGeom prst="rect">
            <a:avLst/>
          </a:prstGeom>
          <a:noFill/>
        </p:spPr>
        <p:txBody>
          <a:bodyPr wrap="square">
            <a:spAutoFit/>
          </a:bodyPr>
          <a:lstStyle/>
          <a:p>
            <a:pPr algn="ct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a:t>
            </a:r>
            <a:r>
              <a:rPr lang="nl-NL" sz="2800" b="0" i="0" dirty="0" err="1">
                <a:solidFill>
                  <a:srgbClr val="383838"/>
                </a:solidFill>
                <a:latin typeface="Mulish"/>
              </a:rPr>
              <a:t>see</a:t>
            </a:r>
            <a:r>
              <a:rPr lang="nl-NL" sz="2800" b="0" i="0" dirty="0">
                <a:solidFill>
                  <a:srgbClr val="383838"/>
                </a:solidFill>
                <a:latin typeface="Mulish"/>
              </a:rPr>
              <a:t> </a:t>
            </a:r>
            <a:r>
              <a:rPr lang="nl-NL" sz="2800" b="0" i="0" dirty="0" err="1">
                <a:solidFill>
                  <a:srgbClr val="383838"/>
                </a:solidFill>
                <a:latin typeface="Mulish"/>
              </a:rPr>
              <a:t>if</a:t>
            </a:r>
            <a:r>
              <a:rPr lang="nl-NL" sz="2800" b="0" i="0" dirty="0">
                <a:solidFill>
                  <a:srgbClr val="383838"/>
                </a:solidFill>
                <a:latin typeface="Mulish"/>
              </a:rPr>
              <a:t> </a:t>
            </a:r>
            <a:r>
              <a:rPr lang="nl-NL" sz="2800" b="0" i="0" dirty="0" err="1">
                <a:solidFill>
                  <a:srgbClr val="383838"/>
                </a:solidFill>
                <a:latin typeface="Mulish"/>
              </a:rPr>
              <a:t>you</a:t>
            </a:r>
            <a:r>
              <a:rPr lang="nl-NL" sz="2800" b="0" i="0" dirty="0">
                <a:solidFill>
                  <a:srgbClr val="383838"/>
                </a:solidFill>
                <a:latin typeface="Mulish"/>
              </a:rPr>
              <a:t> </a:t>
            </a:r>
            <a:r>
              <a:rPr lang="nl-NL" sz="2800" b="0" i="0" dirty="0" err="1">
                <a:solidFill>
                  <a:srgbClr val="383838"/>
                </a:solidFill>
                <a:latin typeface="Mulish"/>
              </a:rPr>
              <a:t>can</a:t>
            </a:r>
            <a:r>
              <a:rPr lang="nl-NL" sz="2800" b="0" i="0" dirty="0">
                <a:solidFill>
                  <a:srgbClr val="383838"/>
                </a:solidFill>
                <a:latin typeface="Mulish"/>
              </a:rPr>
              <a:t> run a different </a:t>
            </a:r>
            <a:r>
              <a:rPr lang="nl-NL" sz="2800" b="0" i="0" dirty="0" err="1">
                <a:solidFill>
                  <a:srgbClr val="383838"/>
                </a:solidFill>
                <a:latin typeface="Mulish"/>
              </a:rPr>
              <a:t>algorithm</a:t>
            </a:r>
            <a:r>
              <a:rPr lang="nl-NL" sz="2800" b="0" i="0" dirty="0">
                <a:solidFill>
                  <a:srgbClr val="383838"/>
                </a:solidFill>
                <a:latin typeface="Mulish"/>
              </a:rPr>
              <a:t> </a:t>
            </a:r>
            <a:r>
              <a:rPr lang="nl-NL" sz="2800" b="0" i="0" dirty="0" err="1">
                <a:solidFill>
                  <a:srgbClr val="383838"/>
                </a:solidFill>
                <a:latin typeface="Mulish"/>
              </a:rPr>
              <a:t>than</a:t>
            </a:r>
            <a:r>
              <a:rPr lang="nl-NL" sz="2800" b="0" i="0" dirty="0">
                <a:solidFill>
                  <a:srgbClr val="383838"/>
                </a:solidFill>
                <a:latin typeface="Mulish"/>
              </a:rPr>
              <a:t> </a:t>
            </a:r>
            <a:r>
              <a:rPr lang="nl-NL" sz="2800" b="0" i="0" dirty="0" err="1">
                <a:solidFill>
                  <a:srgbClr val="383838"/>
                </a:solidFill>
                <a:latin typeface="Mulish"/>
              </a:rPr>
              <a:t>the</a:t>
            </a:r>
            <a:r>
              <a:rPr lang="nl-NL" sz="2800" b="0" i="0" dirty="0">
                <a:solidFill>
                  <a:srgbClr val="383838"/>
                </a:solidFill>
                <a:latin typeface="Mulish"/>
              </a:rPr>
              <a:t> </a:t>
            </a:r>
            <a:r>
              <a:rPr lang="nl-NL" sz="2800" b="0" i="0" dirty="0" err="1">
                <a:solidFill>
                  <a:srgbClr val="383838"/>
                </a:solidFill>
                <a:latin typeface="Mulish"/>
              </a:rPr>
              <a:t>average</a:t>
            </a:r>
            <a:r>
              <a:rPr lang="nl-NL" sz="2800" b="0" i="0" dirty="0">
                <a:solidFill>
                  <a:srgbClr val="383838"/>
                </a:solidFill>
                <a:latin typeface="Mulish"/>
              </a:rPr>
              <a:t> we have </a:t>
            </a:r>
            <a:r>
              <a:rPr lang="nl-NL" sz="2800" b="0" i="0" dirty="0" err="1">
                <a:solidFill>
                  <a:srgbClr val="383838"/>
                </a:solidFill>
                <a:latin typeface="Mulish"/>
              </a:rPr>
              <a:t>used</a:t>
            </a:r>
            <a:r>
              <a:rPr lang="nl-NL" sz="2800" b="0" i="0" dirty="0">
                <a:solidFill>
                  <a:srgbClr val="383838"/>
                </a:solidFill>
                <a:latin typeface="Mulish"/>
              </a:rPr>
              <a:t> </a:t>
            </a:r>
            <a:r>
              <a:rPr lang="nl-NL" sz="2800" b="0" i="0" dirty="0" err="1">
                <a:solidFill>
                  <a:srgbClr val="383838"/>
                </a:solidFill>
                <a:latin typeface="Mulish"/>
              </a:rPr>
              <a:t>so</a:t>
            </a:r>
            <a:r>
              <a:rPr lang="nl-NL" sz="2800" b="0" i="0" dirty="0">
                <a:solidFill>
                  <a:srgbClr val="383838"/>
                </a:solidFill>
                <a:latin typeface="Mulish"/>
              </a:rPr>
              <a:t> far</a:t>
            </a:r>
            <a:r>
              <a:rPr lang="nl-NL" sz="2800" dirty="0">
                <a:solidFill>
                  <a:srgbClr val="383838"/>
                </a:solidFill>
                <a:latin typeface="Mulish"/>
              </a:rPr>
              <a:t>:</a:t>
            </a:r>
          </a:p>
          <a:p>
            <a:pPr algn="ctr">
              <a:defRPr/>
            </a:pPr>
            <a:endParaRPr lang="nl-NL" sz="2800" b="0" i="0" dirty="0">
              <a:solidFill>
                <a:srgbClr val="383838"/>
              </a:solidFill>
              <a:effectLst/>
              <a:latin typeface="Mulish"/>
            </a:endParaRPr>
          </a:p>
        </p:txBody>
      </p:sp>
      <p:pic>
        <p:nvPicPr>
          <p:cNvPr id="9" name="Graphic 8" descr="Lightning bolt with solid fill">
            <a:extLst>
              <a:ext uri="{FF2B5EF4-FFF2-40B4-BE49-F238E27FC236}">
                <a16:creationId xmlns:a16="http://schemas.microsoft.com/office/drawing/2014/main" id="{A7A7B0B2-54E3-75B7-0EAE-7075C86061C2}"/>
              </a:ext>
            </a:extLst>
          </p:cNvPr>
          <p:cNvPicPr>
            <a:picLocks noChangeAspect="1"/>
          </p:cNvPicPr>
          <p:nvPr/>
        </p:nvPicPr>
        <p:blipFill>
          <a:blip r:embed="rId2"/>
          <a:stretch/>
        </p:blipFill>
        <p:spPr bwMode="auto">
          <a:xfrm>
            <a:off x="3899328" y="5168695"/>
            <a:ext cx="337072" cy="309674"/>
          </a:xfrm>
          <a:prstGeom prst="rect">
            <a:avLst/>
          </a:prstGeom>
        </p:spPr>
      </p:pic>
      <p:grpSp>
        <p:nvGrpSpPr>
          <p:cNvPr id="10" name="Group 9">
            <a:extLst>
              <a:ext uri="{FF2B5EF4-FFF2-40B4-BE49-F238E27FC236}">
                <a16:creationId xmlns:a16="http://schemas.microsoft.com/office/drawing/2014/main" id="{7441C48E-7A0A-C711-DC87-34C11641448C}"/>
              </a:ext>
            </a:extLst>
          </p:cNvPr>
          <p:cNvGrpSpPr/>
          <p:nvPr/>
        </p:nvGrpSpPr>
        <p:grpSpPr bwMode="auto">
          <a:xfrm>
            <a:off x="3791744" y="4726708"/>
            <a:ext cx="4706515" cy="1273742"/>
            <a:chOff x="941689" y="864637"/>
            <a:chExt cx="4323960" cy="1273742"/>
          </a:xfrm>
        </p:grpSpPr>
        <p:sp>
          <p:nvSpPr>
            <p:cNvPr id="11" name="Rectangle 10">
              <a:extLst>
                <a:ext uri="{FF2B5EF4-FFF2-40B4-BE49-F238E27FC236}">
                  <a16:creationId xmlns:a16="http://schemas.microsoft.com/office/drawing/2014/main" id="{853DA488-6A38-D109-5D75-F2C6873D5B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2" name="TextBox 11">
              <a:extLst>
                <a:ext uri="{FF2B5EF4-FFF2-40B4-BE49-F238E27FC236}">
                  <a16:creationId xmlns:a16="http://schemas.microsoft.com/office/drawing/2014/main" id="{9020945A-D592-77F9-E504-006D645554B9}"/>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b="1" dirty="0">
                  <a:solidFill>
                    <a:schemeClr val="bg1"/>
                  </a:solidFill>
                </a:rPr>
                <a:t>This time, choose the </a:t>
              </a:r>
              <a:r>
                <a:rPr lang="en-GB" sz="1400" b="1" i="1" dirty="0" err="1">
                  <a:solidFill>
                    <a:schemeClr val="bg1"/>
                  </a:solidFill>
                </a:rPr>
                <a:t>kaplan_meier</a:t>
              </a:r>
              <a:r>
                <a:rPr lang="en-GB" sz="1400" b="1" i="1" dirty="0">
                  <a:solidFill>
                    <a:schemeClr val="bg1"/>
                  </a:solidFill>
                </a:rPr>
                <a:t> (csv)</a:t>
              </a:r>
              <a:r>
                <a:rPr lang="en-GB" sz="1400" b="1" dirty="0">
                  <a:solidFill>
                    <a:schemeClr val="bg1"/>
                  </a:solidFill>
                </a:rPr>
                <a:t> database!</a:t>
              </a:r>
              <a:endParaRPr b="1" dirty="0"/>
            </a:p>
          </p:txBody>
        </p:sp>
        <p:pic>
          <p:nvPicPr>
            <p:cNvPr id="13" name="Graphic 10" descr="Lightning bolt with solid fill">
              <a:extLst>
                <a:ext uri="{FF2B5EF4-FFF2-40B4-BE49-F238E27FC236}">
                  <a16:creationId xmlns:a16="http://schemas.microsoft.com/office/drawing/2014/main" id="{C3F24C98-FA90-104B-1783-638286532061}"/>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14" name="Picture 13">
            <a:extLst>
              <a:ext uri="{FF2B5EF4-FFF2-40B4-BE49-F238E27FC236}">
                <a16:creationId xmlns:a16="http://schemas.microsoft.com/office/drawing/2014/main" id="{42CCC212-9512-F57B-3438-431086E66EA0}"/>
              </a:ext>
            </a:extLst>
          </p:cNvPr>
          <p:cNvPicPr>
            <a:picLocks noChangeAspect="1"/>
          </p:cNvPicPr>
          <p:nvPr/>
        </p:nvPicPr>
        <p:blipFill>
          <a:blip r:embed="rId3"/>
          <a:stretch>
            <a:fillRect/>
          </a:stretch>
        </p:blipFill>
        <p:spPr>
          <a:xfrm>
            <a:off x="3906895" y="3466955"/>
            <a:ext cx="4394200" cy="660400"/>
          </a:xfrm>
          <a:prstGeom prst="rect">
            <a:avLst/>
          </a:prstGeom>
        </p:spPr>
      </p:pic>
    </p:spTree>
    <p:extLst>
      <p:ext uri="{BB962C8B-B14F-4D97-AF65-F5344CB8AC3E}">
        <p14:creationId xmlns:p14="http://schemas.microsoft.com/office/powerpoint/2010/main" val="12876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8" name="Picture 4">
            <a:extLst>
              <a:ext uri="{FF2B5EF4-FFF2-40B4-BE49-F238E27FC236}">
                <a16:creationId xmlns:a16="http://schemas.microsoft.com/office/drawing/2014/main" id="{EDAF304F-B5BF-E71D-B3F3-DE03ACB8C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96" y="1438569"/>
            <a:ext cx="5573837" cy="418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pic>
        <p:nvPicPr>
          <p:cNvPr id="1026" name="Picture 2">
            <a:extLst>
              <a:ext uri="{FF2B5EF4-FFF2-40B4-BE49-F238E27FC236}">
                <a16:creationId xmlns:a16="http://schemas.microsoft.com/office/drawing/2014/main" id="{6E49DFEA-F962-BD90-75AE-2894AB60A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62" y="1445389"/>
            <a:ext cx="5564752" cy="4176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(also known as the collaboration) will initially focus on two different projects, each one involving different organizations.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Analysis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pic>
        <p:nvPicPr>
          <p:cNvPr id="2050" name="Picture 2">
            <a:extLst>
              <a:ext uri="{FF2B5EF4-FFF2-40B4-BE49-F238E27FC236}">
                <a16:creationId xmlns:a16="http://schemas.microsoft.com/office/drawing/2014/main" id="{328B3538-4DF9-3E27-8CAF-49B6339B1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066718"/>
            <a:ext cx="5547852" cy="502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6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14400</TotalTime>
  <Words>2164</Words>
  <Application>Microsoft Macintosh PowerPoint</Application>
  <DocSecurity>0</DocSecurity>
  <PresentationFormat>Widescreen</PresentationFormat>
  <Paragraphs>298</Paragraphs>
  <Slides>29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Andale Mono</vt:lpstr>
      <vt:lpstr>Aptos</vt:lpstr>
      <vt:lpstr>Arial</vt:lpstr>
      <vt:lpstr>Helvetica</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Algorithm pseudo-code</vt:lpstr>
      <vt:lpstr>Getting familiar with the UI</vt:lpstr>
      <vt:lpstr>Double-checking core concepts…</vt:lpstr>
      <vt:lpstr>Running a PET: federated analysis</vt:lpstr>
      <vt:lpstr>Running a federated algorithm</vt:lpstr>
      <vt:lpstr>Getting familiar with the UI</vt:lpstr>
      <vt:lpstr>Running a PET: federated analysis</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315</cp:revision>
  <dcterms:created xsi:type="dcterms:W3CDTF">2024-08-23T13:33:44Z</dcterms:created>
  <dcterms:modified xsi:type="dcterms:W3CDTF">2024-10-08T08:00:12Z</dcterms:modified>
  <cp:category/>
  <dc:identifier/>
  <cp:contentStatus/>
  <dc:language/>
  <cp:version/>
</cp:coreProperties>
</file>